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55"/>
  </p:notesMasterIdLst>
  <p:sldIdLst>
    <p:sldId id="260" r:id="rId2"/>
    <p:sldId id="427" r:id="rId3"/>
    <p:sldId id="428" r:id="rId4"/>
    <p:sldId id="343" r:id="rId5"/>
    <p:sldId id="386" r:id="rId6"/>
    <p:sldId id="384" r:id="rId7"/>
    <p:sldId id="387" r:id="rId8"/>
    <p:sldId id="388" r:id="rId9"/>
    <p:sldId id="389" r:id="rId10"/>
    <p:sldId id="393" r:id="rId11"/>
    <p:sldId id="394" r:id="rId12"/>
    <p:sldId id="429" r:id="rId13"/>
    <p:sldId id="395" r:id="rId14"/>
    <p:sldId id="396" r:id="rId15"/>
    <p:sldId id="397" r:id="rId16"/>
    <p:sldId id="398" r:id="rId17"/>
    <p:sldId id="399" r:id="rId18"/>
    <p:sldId id="400" r:id="rId19"/>
    <p:sldId id="403" r:id="rId20"/>
    <p:sldId id="407" r:id="rId21"/>
    <p:sldId id="404" r:id="rId22"/>
    <p:sldId id="401" r:id="rId23"/>
    <p:sldId id="442" r:id="rId24"/>
    <p:sldId id="406" r:id="rId25"/>
    <p:sldId id="402" r:id="rId26"/>
    <p:sldId id="408" r:id="rId27"/>
    <p:sldId id="420" r:id="rId28"/>
    <p:sldId id="411" r:id="rId29"/>
    <p:sldId id="413" r:id="rId30"/>
    <p:sldId id="439" r:id="rId31"/>
    <p:sldId id="438" r:id="rId32"/>
    <p:sldId id="414" r:id="rId33"/>
    <p:sldId id="415" r:id="rId34"/>
    <p:sldId id="441" r:id="rId35"/>
    <p:sldId id="416" r:id="rId36"/>
    <p:sldId id="417" r:id="rId37"/>
    <p:sldId id="418" r:id="rId38"/>
    <p:sldId id="430" r:id="rId39"/>
    <p:sldId id="419" r:id="rId40"/>
    <p:sldId id="421" r:id="rId41"/>
    <p:sldId id="422" r:id="rId42"/>
    <p:sldId id="423" r:id="rId43"/>
    <p:sldId id="424" r:id="rId44"/>
    <p:sldId id="425" r:id="rId45"/>
    <p:sldId id="426" r:id="rId46"/>
    <p:sldId id="431" r:id="rId47"/>
    <p:sldId id="432" r:id="rId48"/>
    <p:sldId id="433" r:id="rId49"/>
    <p:sldId id="434" r:id="rId50"/>
    <p:sldId id="435" r:id="rId51"/>
    <p:sldId id="436" r:id="rId52"/>
    <p:sldId id="440" r:id="rId53"/>
    <p:sldId id="437" r:id="rId5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  <a:srgbClr val="D81F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93694"/>
  </p:normalViewPr>
  <p:slideViewPr>
    <p:cSldViewPr>
      <p:cViewPr>
        <p:scale>
          <a:sx n="97" d="100"/>
          <a:sy n="97" d="100"/>
        </p:scale>
        <p:origin x="154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emf"/><Relationship Id="rId5" Type="http://schemas.openxmlformats.org/officeDocument/2006/relationships/image" Target="../media/image16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1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3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85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13.tiff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8" Type="http://schemas.openxmlformats.org/officeDocument/2006/relationships/image" Target="../media/image103.emf"/><Relationship Id="rId9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9" Type="http://schemas.openxmlformats.org/officeDocument/2006/relationships/image" Target="../media/image114.emf"/><Relationship Id="rId10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9" Type="http://schemas.openxmlformats.org/officeDocument/2006/relationships/image" Target="../media/image114.emf"/><Relationship Id="rId1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9" Type="http://schemas.openxmlformats.org/officeDocument/2006/relationships/image" Target="../media/image114.emf"/><Relationship Id="rId10" Type="http://schemas.openxmlformats.org/officeDocument/2006/relationships/image" Target="../media/image105.emf"/><Relationship Id="rId11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914400" y="5029200"/>
            <a:ext cx="8001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8: Unconstrained Minimization &amp; Gradient Descent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Example: Linear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28395"/>
            <a:ext cx="2302625" cy="323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426" y="27274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where 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10813"/>
            <a:ext cx="3896951" cy="257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81" y="5339137"/>
            <a:ext cx="5499487" cy="364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57" y="1489581"/>
            <a:ext cx="1440796" cy="5629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7200"/>
            <a:ext cx="3747285" cy="3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Example: Linear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28395"/>
            <a:ext cx="2302625" cy="323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426" y="27274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where 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10813"/>
            <a:ext cx="3896951" cy="257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81" y="5339137"/>
            <a:ext cx="5499487" cy="364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3968" y="4547708"/>
            <a:ext cx="256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Solve linear </a:t>
            </a:r>
            <a:r>
              <a:rPr lang="en-US" dirty="0"/>
              <a:t>s</a:t>
            </a:r>
            <a:r>
              <a:rPr lang="en-US" smtClean="0"/>
              <a:t>ystem </a:t>
            </a:r>
            <a:r>
              <a:rPr lang="en-US" dirty="0" smtClean="0"/>
              <a:t>of dimension d x 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1"/>
          </p:cNvCxnSpPr>
          <p:nvPr/>
        </p:nvCxnSpPr>
        <p:spPr>
          <a:xfrm flipH="1">
            <a:off x="5791200" y="4870874"/>
            <a:ext cx="632768" cy="386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67200"/>
            <a:ext cx="3747285" cy="3643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57" y="1489581"/>
            <a:ext cx="1440796" cy="5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Unconstrained Optimization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Gradient Descent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Newton's Method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Parallelizing Computations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0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2152796" cy="4889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24" y="603868"/>
            <a:ext cx="5196154" cy="347888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851068" y="2375606"/>
            <a:ext cx="0" cy="8699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772400" y="3207647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450667" y="2788356"/>
            <a:ext cx="16933" cy="41204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999111" y="2991556"/>
            <a:ext cx="11289" cy="2631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05600" y="3048000"/>
            <a:ext cx="0" cy="228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636647" y="3207647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34200" y="3200400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98647" y="3131447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8" idx="2"/>
            <a:endCxn id="15" idx="6"/>
          </p:cNvCxnSpPr>
          <p:nvPr/>
        </p:nvCxnSpPr>
        <p:spPr>
          <a:xfrm flipH="1" flipV="1">
            <a:off x="7543800" y="3204024"/>
            <a:ext cx="228600" cy="76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086600" y="3207647"/>
            <a:ext cx="312047" cy="689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6" idx="2"/>
            <a:endCxn id="17" idx="6"/>
          </p:cNvCxnSpPr>
          <p:nvPr/>
        </p:nvCxnSpPr>
        <p:spPr>
          <a:xfrm flipH="1">
            <a:off x="6781800" y="3272977"/>
            <a:ext cx="152400" cy="72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53" y="3849417"/>
            <a:ext cx="71501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4343400"/>
            <a:ext cx="2125195" cy="372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763360"/>
            <a:ext cx="8610600" cy="635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469" y="5528198"/>
            <a:ext cx="159606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Descent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95400"/>
            <a:ext cx="6731000" cy="990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895600" y="19812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114800" y="1981200"/>
            <a:ext cx="5334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00" y="2711327"/>
            <a:ext cx="338889" cy="1889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4" y="2630832"/>
            <a:ext cx="575656" cy="2759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12051" y="2892720"/>
            <a:ext cx="132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gain</a:t>
            </a:r>
            <a:r>
              <a:rPr lang="en-US" dirty="0" smtClean="0"/>
              <a:t> or </a:t>
            </a:r>
          </a:p>
          <a:p>
            <a:r>
              <a:rPr lang="en-US" b="1" dirty="0" smtClean="0"/>
              <a:t>step size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962400" y="296333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descent direction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6245225" y="5812862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828800" y="5453303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27823" y="5918546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503047" y="5245848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4" y="5206140"/>
            <a:ext cx="515252" cy="3339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561" y="4876800"/>
            <a:ext cx="468411" cy="30359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5401218"/>
            <a:ext cx="468411" cy="30359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640" y="5687523"/>
            <a:ext cx="468411" cy="303599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1" idx="2"/>
            <a:endCxn id="44" idx="6"/>
          </p:cNvCxnSpPr>
          <p:nvPr/>
        </p:nvCxnSpPr>
        <p:spPr>
          <a:xfrm flipH="1" flipV="1">
            <a:off x="4648200" y="5318425"/>
            <a:ext cx="1597025" cy="567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2"/>
          </p:cNvCxnSpPr>
          <p:nvPr/>
        </p:nvCxnSpPr>
        <p:spPr>
          <a:xfrm flipH="1">
            <a:off x="3298378" y="5318425"/>
            <a:ext cx="1204669" cy="6579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3" idx="2"/>
            <a:endCxn id="42" idx="5"/>
          </p:cNvCxnSpPr>
          <p:nvPr/>
        </p:nvCxnSpPr>
        <p:spPr>
          <a:xfrm flipH="1" flipV="1">
            <a:off x="1952696" y="5577199"/>
            <a:ext cx="1175127" cy="41392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2"/>
          </p:cNvCxnSpPr>
          <p:nvPr/>
        </p:nvCxnSpPr>
        <p:spPr>
          <a:xfrm flipH="1" flipV="1">
            <a:off x="5490813" y="5628617"/>
            <a:ext cx="754412" cy="256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716" y="5377709"/>
            <a:ext cx="602181" cy="250908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44" idx="2"/>
          </p:cNvCxnSpPr>
          <p:nvPr/>
        </p:nvCxnSpPr>
        <p:spPr>
          <a:xfrm flipH="1">
            <a:off x="4006670" y="5318425"/>
            <a:ext cx="496377" cy="280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56" y="5137184"/>
            <a:ext cx="602181" cy="250908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 flipV="1">
            <a:off x="2593400" y="5786940"/>
            <a:ext cx="534462" cy="19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270000" y="3465686"/>
            <a:ext cx="5737829" cy="1322493"/>
            <a:chOff x="1270000" y="3465686"/>
            <a:chExt cx="5737829" cy="1322493"/>
          </a:xfrm>
        </p:grpSpPr>
        <p:cxnSp>
          <p:nvCxnSpPr>
            <p:cNvPr id="70" name="Straight Arrow Connector 69"/>
            <p:cNvCxnSpPr/>
            <p:nvPr/>
          </p:nvCxnSpPr>
          <p:spPr>
            <a:xfrm flipH="1" flipV="1">
              <a:off x="6781800" y="3474659"/>
              <a:ext cx="2" cy="13135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1270000" y="3465686"/>
              <a:ext cx="5737829" cy="1272594"/>
              <a:chOff x="1270000" y="3465686"/>
              <a:chExt cx="5737829" cy="1272594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 flipH="1">
                <a:off x="1270000" y="4724777"/>
                <a:ext cx="5606934" cy="135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5" name="Group 84"/>
              <p:cNvGrpSpPr/>
              <p:nvPr/>
            </p:nvGrpSpPr>
            <p:grpSpPr>
              <a:xfrm>
                <a:off x="1703730" y="3465686"/>
                <a:ext cx="5304099" cy="1151109"/>
                <a:chOff x="1703730" y="3465686"/>
                <a:chExt cx="5304099" cy="1151109"/>
              </a:xfrm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1703730" y="3636464"/>
                  <a:ext cx="4982938" cy="980331"/>
                </a:xfrm>
                <a:custGeom>
                  <a:avLst/>
                  <a:gdLst>
                    <a:gd name="connsiteX0" fmla="*/ 4696178 w 4696178"/>
                    <a:gd name="connsiteY0" fmla="*/ 0 h 982133"/>
                    <a:gd name="connsiteX1" fmla="*/ 2438400 w 4696178"/>
                    <a:gd name="connsiteY1" fmla="*/ 767644 h 982133"/>
                    <a:gd name="connsiteX2" fmla="*/ 0 w 4696178"/>
                    <a:gd name="connsiteY2" fmla="*/ 982133 h 982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96178" h="982133">
                      <a:moveTo>
                        <a:pt x="4696178" y="0"/>
                      </a:moveTo>
                      <a:cubicBezTo>
                        <a:pt x="3958637" y="301977"/>
                        <a:pt x="3221096" y="603955"/>
                        <a:pt x="2438400" y="767644"/>
                      </a:cubicBezTo>
                      <a:cubicBezTo>
                        <a:pt x="1655704" y="931333"/>
                        <a:pt x="0" y="982133"/>
                        <a:pt x="0" y="982133"/>
                      </a:cubicBezTo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8000" y="3465686"/>
                  <a:ext cx="149829" cy="26811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9205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Descent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95400"/>
            <a:ext cx="6731000" cy="990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57200" y="2286000"/>
            <a:ext cx="7991880" cy="587768"/>
            <a:chOff x="219480" y="3184396"/>
            <a:chExt cx="7991880" cy="587768"/>
          </a:xfrm>
        </p:grpSpPr>
        <p:sp>
          <p:nvSpPr>
            <p:cNvPr id="9" name="TextBox 8"/>
            <p:cNvSpPr txBox="1"/>
            <p:nvPr/>
          </p:nvSpPr>
          <p:spPr>
            <a:xfrm>
              <a:off x="219480" y="3276600"/>
              <a:ext cx="632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By convexity, if                                , then it must be that   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1890" y="3184396"/>
              <a:ext cx="1878760" cy="5877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4480" y="3254022"/>
              <a:ext cx="2276880" cy="420728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57200" y="297180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Proof:</a:t>
            </a:r>
            <a:r>
              <a:rPr lang="en-US" dirty="0" smtClean="0"/>
              <a:t> Suppose that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62600" y="3434668"/>
            <a:ext cx="3200400" cy="2248838"/>
            <a:chOff x="5562600" y="3434668"/>
            <a:chExt cx="3200400" cy="22488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683000"/>
              <a:ext cx="3200400" cy="157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0625" y="5213606"/>
              <a:ext cx="2336800" cy="469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119" y="3434668"/>
              <a:ext cx="2021105" cy="312274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487892" y="344941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Then,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193" y="3011410"/>
            <a:ext cx="2272515" cy="3082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971158"/>
            <a:ext cx="4692318" cy="2745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0445" y="4444469"/>
            <a:ext cx="3375862" cy="280236"/>
          </a:xfrm>
          <a:prstGeom prst="rect">
            <a:avLst/>
          </a:prstGeom>
        </p:spPr>
      </p:pic>
      <p:sp>
        <p:nvSpPr>
          <p:cNvPr id="30" name="Right Brace 29"/>
          <p:cNvSpPr/>
          <p:nvPr/>
        </p:nvSpPr>
        <p:spPr>
          <a:xfrm rot="5400000">
            <a:off x="3774184" y="3693416"/>
            <a:ext cx="158107" cy="22200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290" y="4953000"/>
            <a:ext cx="338889" cy="1889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5181600"/>
            <a:ext cx="841300" cy="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 flipV="1">
            <a:off x="6819115" y="3600824"/>
            <a:ext cx="475990" cy="868775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01582" y="3643999"/>
            <a:ext cx="49086" cy="84450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232344" y="4444181"/>
            <a:ext cx="1599198" cy="13609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Descent Direction: View Through Contours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" name="Oval 5"/>
          <p:cNvSpPr/>
          <p:nvPr/>
        </p:nvSpPr>
        <p:spPr>
          <a:xfrm>
            <a:off x="2133600" y="28194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3622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843" y="20574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224135" y="37338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31542" y="44802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57" y="2587135"/>
            <a:ext cx="705571" cy="1992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91" y="2778612"/>
            <a:ext cx="867153" cy="199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47" y="2878591"/>
            <a:ext cx="867153" cy="1992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054220"/>
            <a:ext cx="799826" cy="25476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750756" y="4397022"/>
            <a:ext cx="688971" cy="262332"/>
            <a:chOff x="6750756" y="4397022"/>
            <a:chExt cx="688971" cy="26233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294452"/>
            <a:ext cx="3030528" cy="559989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773867" y="4659354"/>
            <a:ext cx="3255333" cy="82704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8025" y="552844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all are descent directions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Descent Method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" y="1295400"/>
            <a:ext cx="8369300" cy="299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4419600"/>
            <a:ext cx="4403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Q: How to choose descent direction  </a:t>
            </a:r>
            <a:r>
              <a:rPr lang="el-GR" dirty="0" smtClean="0"/>
              <a:t>Δ</a:t>
            </a:r>
            <a:r>
              <a:rPr lang="en-US" dirty="0" smtClean="0"/>
              <a:t>x? </a:t>
            </a:r>
          </a:p>
          <a:p>
            <a:endParaRPr lang="en-US" dirty="0"/>
          </a:p>
          <a:p>
            <a:r>
              <a:rPr lang="en-US" dirty="0" smtClean="0"/>
              <a:t>Q: How to choose step size</a:t>
            </a:r>
            <a:r>
              <a:rPr lang="el-GR" dirty="0" smtClean="0"/>
              <a:t> </a:t>
            </a:r>
            <a:r>
              <a:rPr lang="en-US" dirty="0" smtClean="0"/>
              <a:t>t?</a:t>
            </a:r>
          </a:p>
          <a:p>
            <a:endParaRPr lang="en-US" dirty="0"/>
          </a:p>
          <a:p>
            <a:r>
              <a:rPr lang="en-US" dirty="0" smtClean="0"/>
              <a:t>Q: How to choose stopping criterion?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Choose descent direction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21" y="1905000"/>
            <a:ext cx="2640358" cy="7437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010400" y="4549422"/>
            <a:ext cx="341314" cy="67851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066397" y="2819400"/>
            <a:ext cx="7657092" cy="3276600"/>
            <a:chOff x="1066397" y="2819400"/>
            <a:chExt cx="7657092" cy="3276600"/>
          </a:xfrm>
        </p:grpSpPr>
        <p:sp>
          <p:nvSpPr>
            <p:cNvPr id="10" name="Oval 9"/>
            <p:cNvSpPr/>
            <p:nvPr/>
          </p:nvSpPr>
          <p:spPr>
            <a:xfrm>
              <a:off x="2661154" y="3581400"/>
              <a:ext cx="3962400" cy="1447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746754" y="3124200"/>
              <a:ext cx="5747657" cy="2438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66397" y="2819400"/>
              <a:ext cx="7004957" cy="2971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751689" y="4495800"/>
              <a:ext cx="2971800" cy="16002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359096" y="5242278"/>
              <a:ext cx="320120" cy="625122"/>
            </a:xfrm>
            <a:prstGeom prst="straightConnector1">
              <a:avLst/>
            </a:prstGeom>
            <a:ln w="50800">
              <a:solidFill>
                <a:srgbClr val="FF28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011" y="3349135"/>
              <a:ext cx="705571" cy="19928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7845" y="3540612"/>
              <a:ext cx="867153" cy="1992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7001" y="3640591"/>
              <a:ext cx="867153" cy="19928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6554" y="5816220"/>
              <a:ext cx="799826" cy="25476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7278310" y="5159022"/>
              <a:ext cx="688971" cy="262332"/>
              <a:chOff x="6750756" y="4397022"/>
              <a:chExt cx="688971" cy="26233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8273" y="4408446"/>
                <a:ext cx="401454" cy="250908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6750756" y="4397022"/>
                <a:ext cx="145153" cy="145153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7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Constant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76" y="1407822"/>
            <a:ext cx="1081075" cy="272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378824"/>
            <a:ext cx="2393057" cy="4499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289" y="2286283"/>
            <a:ext cx="3005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Simple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not converge!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52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Unconstrained Optimization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Gradient Descent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Newton's Method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Parallelizing Computations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3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Constant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54667" y="2438400"/>
            <a:ext cx="13820" cy="3307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143000" y="5486400"/>
            <a:ext cx="65549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2590800" y="2672649"/>
            <a:ext cx="4154311" cy="2622747"/>
          </a:xfrm>
          <a:custGeom>
            <a:avLst/>
            <a:gdLst>
              <a:gd name="connsiteX0" fmla="*/ 0 w 4154311"/>
              <a:gd name="connsiteY0" fmla="*/ 33867 h 2622747"/>
              <a:gd name="connsiteX1" fmla="*/ 948267 w 4154311"/>
              <a:gd name="connsiteY1" fmla="*/ 2065867 h 2622747"/>
              <a:gd name="connsiteX2" fmla="*/ 2528711 w 4154311"/>
              <a:gd name="connsiteY2" fmla="*/ 2483556 h 2622747"/>
              <a:gd name="connsiteX3" fmla="*/ 4154311 w 4154311"/>
              <a:gd name="connsiteY3" fmla="*/ 0 h 262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4311" h="2622747">
                <a:moveTo>
                  <a:pt x="0" y="33867"/>
                </a:moveTo>
                <a:cubicBezTo>
                  <a:pt x="263407" y="845726"/>
                  <a:pt x="526815" y="1657585"/>
                  <a:pt x="948267" y="2065867"/>
                </a:cubicBezTo>
                <a:cubicBezTo>
                  <a:pt x="1369719" y="2474149"/>
                  <a:pt x="1994370" y="2827867"/>
                  <a:pt x="2528711" y="2483556"/>
                </a:cubicBezTo>
                <a:cubicBezTo>
                  <a:pt x="3063052" y="2139245"/>
                  <a:pt x="4154311" y="0"/>
                  <a:pt x="4154311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0" idx="1"/>
          </p:cNvCxnSpPr>
          <p:nvPr/>
        </p:nvCxnSpPr>
        <p:spPr>
          <a:xfrm>
            <a:off x="2792822" y="3222997"/>
            <a:ext cx="746245" cy="151551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16312" y="4728640"/>
            <a:ext cx="643798" cy="44212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60110" y="5201396"/>
            <a:ext cx="410479" cy="8271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0819" y="19311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Good case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76" y="1407822"/>
            <a:ext cx="1081075" cy="2728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378824"/>
            <a:ext cx="2393057" cy="4499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29" y="5594560"/>
            <a:ext cx="515252" cy="3339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861" y="5590334"/>
            <a:ext cx="468411" cy="3035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211" y="5594245"/>
            <a:ext cx="468411" cy="30359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92822" y="3222997"/>
            <a:ext cx="0" cy="2155559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1"/>
            <a:endCxn id="19" idx="0"/>
          </p:cNvCxnSpPr>
          <p:nvPr/>
        </p:nvCxnSpPr>
        <p:spPr>
          <a:xfrm>
            <a:off x="3539067" y="4738516"/>
            <a:ext cx="0" cy="851818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56399" y="5164425"/>
            <a:ext cx="3711" cy="321975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32" y="5781391"/>
            <a:ext cx="181293" cy="1622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01" y="2427032"/>
            <a:ext cx="512571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Constant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54667" y="2031297"/>
            <a:ext cx="13820" cy="3307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143000" y="5079297"/>
            <a:ext cx="65549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89" y="1384877"/>
            <a:ext cx="982795" cy="248085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590800" y="2265546"/>
            <a:ext cx="4154311" cy="2622747"/>
          </a:xfrm>
          <a:custGeom>
            <a:avLst/>
            <a:gdLst>
              <a:gd name="connsiteX0" fmla="*/ 0 w 4154311"/>
              <a:gd name="connsiteY0" fmla="*/ 33867 h 2622747"/>
              <a:gd name="connsiteX1" fmla="*/ 948267 w 4154311"/>
              <a:gd name="connsiteY1" fmla="*/ 2065867 h 2622747"/>
              <a:gd name="connsiteX2" fmla="*/ 2528711 w 4154311"/>
              <a:gd name="connsiteY2" fmla="*/ 2483556 h 2622747"/>
              <a:gd name="connsiteX3" fmla="*/ 4154311 w 4154311"/>
              <a:gd name="connsiteY3" fmla="*/ 0 h 262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4311" h="2622747">
                <a:moveTo>
                  <a:pt x="0" y="33867"/>
                </a:moveTo>
                <a:cubicBezTo>
                  <a:pt x="263407" y="845726"/>
                  <a:pt x="526815" y="1657585"/>
                  <a:pt x="948267" y="2065867"/>
                </a:cubicBezTo>
                <a:cubicBezTo>
                  <a:pt x="1369719" y="2474149"/>
                  <a:pt x="1994370" y="2827867"/>
                  <a:pt x="2528711" y="2483556"/>
                </a:cubicBezTo>
                <a:cubicBezTo>
                  <a:pt x="3063052" y="2139245"/>
                  <a:pt x="4154311" y="0"/>
                  <a:pt x="4154311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516312" y="3936297"/>
            <a:ext cx="2276590" cy="37677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048000" y="3576919"/>
            <a:ext cx="2719502" cy="38248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05833" y="3178101"/>
            <a:ext cx="3118869" cy="3849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0819" y="15240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case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32" y="5257800"/>
            <a:ext cx="181293" cy="162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" y="1903441"/>
            <a:ext cx="512571" cy="2917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315" y="5194548"/>
            <a:ext cx="468411" cy="303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649" y="5225080"/>
            <a:ext cx="425828" cy="275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806" y="5208897"/>
            <a:ext cx="468411" cy="303599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0" idx="1"/>
          </p:cNvCxnSpPr>
          <p:nvPr/>
        </p:nvCxnSpPr>
        <p:spPr>
          <a:xfrm flipH="1">
            <a:off x="3527906" y="4331413"/>
            <a:ext cx="11161" cy="721446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67502" y="3959408"/>
            <a:ext cx="0" cy="1093451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57498" y="3557732"/>
            <a:ext cx="0" cy="1433372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Decreasing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10" y="1510651"/>
            <a:ext cx="1175686" cy="5519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09600" y="158074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.g.</a:t>
            </a:r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096000" y="4145969"/>
            <a:ext cx="2193522" cy="1106853"/>
            <a:chOff x="1143000" y="2438400"/>
            <a:chExt cx="6554978" cy="3307645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1354667" y="2438400"/>
              <a:ext cx="13820" cy="3307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143000" y="5486400"/>
              <a:ext cx="65549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2590800" y="2672649"/>
              <a:ext cx="4154311" cy="2622747"/>
            </a:xfrm>
            <a:custGeom>
              <a:avLst/>
              <a:gdLst>
                <a:gd name="connsiteX0" fmla="*/ 0 w 4154311"/>
                <a:gd name="connsiteY0" fmla="*/ 33867 h 2622747"/>
                <a:gd name="connsiteX1" fmla="*/ 948267 w 4154311"/>
                <a:gd name="connsiteY1" fmla="*/ 2065867 h 2622747"/>
                <a:gd name="connsiteX2" fmla="*/ 2528711 w 4154311"/>
                <a:gd name="connsiteY2" fmla="*/ 2483556 h 2622747"/>
                <a:gd name="connsiteX3" fmla="*/ 4154311 w 4154311"/>
                <a:gd name="connsiteY3" fmla="*/ 0 h 26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4311" h="2622747">
                  <a:moveTo>
                    <a:pt x="0" y="33867"/>
                  </a:moveTo>
                  <a:cubicBezTo>
                    <a:pt x="263407" y="845726"/>
                    <a:pt x="526815" y="1657585"/>
                    <a:pt x="948267" y="2065867"/>
                  </a:cubicBezTo>
                  <a:cubicBezTo>
                    <a:pt x="1369719" y="2474149"/>
                    <a:pt x="1994370" y="2827867"/>
                    <a:pt x="2528711" y="2483556"/>
                  </a:cubicBezTo>
                  <a:cubicBezTo>
                    <a:pt x="3063052" y="2139245"/>
                    <a:pt x="4154311" y="0"/>
                    <a:pt x="4154311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792822" y="3222997"/>
              <a:ext cx="746245" cy="151551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516312" y="4728640"/>
              <a:ext cx="643798" cy="44212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160110" y="5201396"/>
              <a:ext cx="410479" cy="8271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044021" y="2820185"/>
            <a:ext cx="2297479" cy="1159309"/>
            <a:chOff x="1143000" y="2031297"/>
            <a:chExt cx="6554978" cy="3307645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1354667" y="2031297"/>
              <a:ext cx="13820" cy="3307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143000" y="5079297"/>
              <a:ext cx="65549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590800" y="2265546"/>
              <a:ext cx="4154311" cy="2622747"/>
            </a:xfrm>
            <a:custGeom>
              <a:avLst/>
              <a:gdLst>
                <a:gd name="connsiteX0" fmla="*/ 0 w 4154311"/>
                <a:gd name="connsiteY0" fmla="*/ 33867 h 2622747"/>
                <a:gd name="connsiteX1" fmla="*/ 948267 w 4154311"/>
                <a:gd name="connsiteY1" fmla="*/ 2065867 h 2622747"/>
                <a:gd name="connsiteX2" fmla="*/ 2528711 w 4154311"/>
                <a:gd name="connsiteY2" fmla="*/ 2483556 h 2622747"/>
                <a:gd name="connsiteX3" fmla="*/ 4154311 w 4154311"/>
                <a:gd name="connsiteY3" fmla="*/ 0 h 26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4311" h="2622747">
                  <a:moveTo>
                    <a:pt x="0" y="33867"/>
                  </a:moveTo>
                  <a:cubicBezTo>
                    <a:pt x="263407" y="845726"/>
                    <a:pt x="526815" y="1657585"/>
                    <a:pt x="948267" y="2065867"/>
                  </a:cubicBezTo>
                  <a:cubicBezTo>
                    <a:pt x="1369719" y="2474149"/>
                    <a:pt x="1994370" y="2827867"/>
                    <a:pt x="2528711" y="2483556"/>
                  </a:cubicBezTo>
                  <a:cubicBezTo>
                    <a:pt x="3063052" y="2139245"/>
                    <a:pt x="4154311" y="0"/>
                    <a:pt x="4154311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3516312" y="3936297"/>
              <a:ext cx="2276590" cy="376773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3048000" y="3576919"/>
              <a:ext cx="2719502" cy="38248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105833" y="3178101"/>
              <a:ext cx="3118869" cy="384967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04" y="1562977"/>
            <a:ext cx="3060700" cy="4953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2022" y="2697133"/>
            <a:ext cx="4457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Simple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Will eventually converge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be slow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Can start "bad" before becoming "good"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Not guaranteed descent</a:t>
            </a:r>
          </a:p>
          <a:p>
            <a:pPr lvl="1"/>
            <a:r>
              <a:rPr lang="en-US" sz="2400" dirty="0" smtClean="0"/>
              <a:t>with every 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46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 flipV="1">
            <a:off x="5808618" y="2020389"/>
            <a:ext cx="1074120" cy="21296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Exact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49" y="1518506"/>
            <a:ext cx="2908300" cy="48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55" y="1569955"/>
            <a:ext cx="386399" cy="260228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057400" y="2293548"/>
            <a:ext cx="5876373" cy="2514600"/>
            <a:chOff x="1066397" y="2438400"/>
            <a:chExt cx="7657092" cy="3276600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7010400" y="4168422"/>
              <a:ext cx="341314" cy="67851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1066397" y="2438400"/>
              <a:ext cx="7657092" cy="3276600"/>
              <a:chOff x="1066397" y="2819400"/>
              <a:chExt cx="7657092" cy="32766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661154" y="3581400"/>
                <a:ext cx="3962400" cy="14478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746754" y="3124200"/>
                <a:ext cx="5747657" cy="2438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066397" y="2819400"/>
                <a:ext cx="7004957" cy="29718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V="1">
                <a:off x="5751689" y="4495800"/>
                <a:ext cx="2971800" cy="1600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7359096" y="5242278"/>
                <a:ext cx="320120" cy="625122"/>
              </a:xfrm>
              <a:prstGeom prst="straightConnector1">
                <a:avLst/>
              </a:prstGeom>
              <a:ln w="50800">
                <a:solidFill>
                  <a:srgbClr val="FF28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11" y="3349135"/>
                <a:ext cx="705571" cy="199284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7845" y="3540612"/>
                <a:ext cx="867153" cy="19928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7001" y="3640591"/>
                <a:ext cx="867153" cy="19928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6554" y="5816220"/>
                <a:ext cx="799826" cy="254760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7278310" y="5159022"/>
                <a:ext cx="688971" cy="262332"/>
                <a:chOff x="6750756" y="4397022"/>
                <a:chExt cx="688971" cy="262332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8273" y="4408446"/>
                  <a:ext cx="401454" cy="250908"/>
                </a:xfrm>
                <a:prstGeom prst="rect">
                  <a:avLst/>
                </a:prstGeom>
              </p:spPr>
            </p:pic>
            <p:sp>
              <p:nvSpPr>
                <p:cNvPr id="53" name="Oval 52"/>
                <p:cNvSpPr/>
                <p:nvPr/>
              </p:nvSpPr>
              <p:spPr>
                <a:xfrm>
                  <a:off x="6750756" y="4397022"/>
                  <a:ext cx="145153" cy="145153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49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Exact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211140" y="2411307"/>
            <a:ext cx="2" cy="2255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11140" y="4666320"/>
            <a:ext cx="5485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800600"/>
            <a:ext cx="667919" cy="225532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2362200" y="2957689"/>
            <a:ext cx="4831645" cy="1547795"/>
          </a:xfrm>
          <a:custGeom>
            <a:avLst/>
            <a:gdLst>
              <a:gd name="connsiteX0" fmla="*/ 0 w 4831645"/>
              <a:gd name="connsiteY0" fmla="*/ 0 h 1547795"/>
              <a:gd name="connsiteX1" fmla="*/ 666045 w 4831645"/>
              <a:gd name="connsiteY1" fmla="*/ 1174044 h 1547795"/>
              <a:gd name="connsiteX2" fmla="*/ 3059289 w 4831645"/>
              <a:gd name="connsiteY2" fmla="*/ 1524000 h 1547795"/>
              <a:gd name="connsiteX3" fmla="*/ 4831645 w 4831645"/>
              <a:gd name="connsiteY3" fmla="*/ 620889 h 154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1645" h="1547795">
                <a:moveTo>
                  <a:pt x="0" y="0"/>
                </a:moveTo>
                <a:cubicBezTo>
                  <a:pt x="78082" y="460022"/>
                  <a:pt x="156164" y="920044"/>
                  <a:pt x="666045" y="1174044"/>
                </a:cubicBezTo>
                <a:cubicBezTo>
                  <a:pt x="1175927" y="1428044"/>
                  <a:pt x="2365022" y="1616192"/>
                  <a:pt x="3059289" y="1524000"/>
                </a:cubicBezTo>
                <a:cubicBezTo>
                  <a:pt x="3753556" y="1431808"/>
                  <a:pt x="4831645" y="620889"/>
                  <a:pt x="4831645" y="6208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763743"/>
            <a:ext cx="94628" cy="189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9" y="2375229"/>
            <a:ext cx="1356341" cy="29177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257800" y="4038600"/>
            <a:ext cx="0" cy="7620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724400"/>
            <a:ext cx="386399" cy="260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449" y="1518506"/>
            <a:ext cx="2908300" cy="48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955" y="1569955"/>
            <a:ext cx="386399" cy="2602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478" y="5100591"/>
            <a:ext cx="7885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Guaranteed descent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be hard to compute: optimization in one variable!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11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" y="1409700"/>
            <a:ext cx="8851900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9400" y="43434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74288" y="5206168"/>
            <a:ext cx="2241112" cy="3248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89" y="1524000"/>
            <a:ext cx="7035800" cy="25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82700"/>
            <a:ext cx="2527300" cy="48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2689" y="4495800"/>
            <a:ext cx="6526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Guaranteed descent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Requires multiple </a:t>
            </a:r>
            <a:r>
              <a:rPr lang="en-US" b="1" dirty="0" smtClean="0"/>
              <a:t>function</a:t>
            </a:r>
            <a:r>
              <a:rPr lang="en-US" dirty="0" smtClean="0"/>
              <a:t> calls but </a:t>
            </a:r>
            <a:r>
              <a:rPr lang="en-US" b="1" dirty="0" smtClean="0"/>
              <a:t>only one gradient </a:t>
            </a:r>
            <a:r>
              <a:rPr lang="en-US" dirty="0" smtClean="0"/>
              <a:t>call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77071" y="1371600"/>
            <a:ext cx="6487410" cy="4343400"/>
            <a:chOff x="-196208" y="650541"/>
            <a:chExt cx="9295776" cy="62236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6208" y="650541"/>
              <a:ext cx="9295776" cy="6223635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4704600" y="5101775"/>
              <a:ext cx="0" cy="5653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648200" y="50292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4876800" y="4419601"/>
              <a:ext cx="3352800" cy="91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7712" y="3621505"/>
              <a:ext cx="462715" cy="140769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24229"/>
            <a:ext cx="2640358" cy="8739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0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Descent: Putting Everything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374900"/>
            <a:ext cx="8420100" cy="17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4" y="4279900"/>
            <a:ext cx="5715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31" y="4127500"/>
            <a:ext cx="1427438" cy="398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4584700"/>
            <a:ext cx="8470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Convergence Properties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88734" y="1219201"/>
            <a:ext cx="11466" cy="3886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1600" y="1432423"/>
            <a:ext cx="8737600" cy="3502070"/>
            <a:chOff x="101600" y="1432423"/>
            <a:chExt cx="8737600" cy="350207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04800" y="4876800"/>
              <a:ext cx="8534400" cy="57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3087334" y="1581855"/>
              <a:ext cx="3228623" cy="3160889"/>
            </a:xfrm>
            <a:custGeom>
              <a:avLst/>
              <a:gdLst>
                <a:gd name="connsiteX0" fmla="*/ 0 w 3228623"/>
                <a:gd name="connsiteY0" fmla="*/ 0 h 3160889"/>
                <a:gd name="connsiteX1" fmla="*/ 1580445 w 3228623"/>
                <a:gd name="connsiteY1" fmla="*/ 3160889 h 3160889"/>
                <a:gd name="connsiteX2" fmla="*/ 3228623 w 3228623"/>
                <a:gd name="connsiteY2" fmla="*/ 0 h 316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8623" h="3160889">
                  <a:moveTo>
                    <a:pt x="0" y="0"/>
                  </a:moveTo>
                  <a:cubicBezTo>
                    <a:pt x="521170" y="1580444"/>
                    <a:pt x="1042341" y="3160889"/>
                    <a:pt x="1580445" y="3160889"/>
                  </a:cubicBezTo>
                  <a:cubicBezTo>
                    <a:pt x="2118549" y="3160889"/>
                    <a:pt x="3228623" y="0"/>
                    <a:pt x="3228623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01600" y="1761067"/>
              <a:ext cx="8376356" cy="3002989"/>
            </a:xfrm>
            <a:custGeom>
              <a:avLst/>
              <a:gdLst>
                <a:gd name="connsiteX0" fmla="*/ 0 w 8376356"/>
                <a:gd name="connsiteY0" fmla="*/ 101600 h 3002989"/>
                <a:gd name="connsiteX1" fmla="*/ 4549422 w 8376356"/>
                <a:gd name="connsiteY1" fmla="*/ 3002844 h 3002989"/>
                <a:gd name="connsiteX2" fmla="*/ 8376356 w 8376356"/>
                <a:gd name="connsiteY2" fmla="*/ 0 h 300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76356" h="3002989">
                  <a:moveTo>
                    <a:pt x="0" y="101600"/>
                  </a:moveTo>
                  <a:cubicBezTo>
                    <a:pt x="1576681" y="1560688"/>
                    <a:pt x="3153363" y="3019777"/>
                    <a:pt x="4549422" y="3002844"/>
                  </a:cubicBezTo>
                  <a:cubicBezTo>
                    <a:pt x="5945481" y="2985911"/>
                    <a:pt x="8376356" y="0"/>
                    <a:pt x="8376356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413" y="1432423"/>
              <a:ext cx="368300" cy="431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4380" y="1587338"/>
              <a:ext cx="368300" cy="4318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159617" y="54583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steeper f is, the faster </a:t>
            </a:r>
            <a:r>
              <a:rPr lang="en-US" smtClean="0"/>
              <a:t>the convergence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Unconstrained Optimization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Newton's Method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Parallelizing Computations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For                 , we write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6400"/>
            <a:ext cx="17145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514600"/>
            <a:ext cx="12954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45" y="3886200"/>
            <a:ext cx="1893455" cy="3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Convex: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i="1" dirty="0" smtClean="0"/>
              <a:t>Strictly</a:t>
            </a:r>
            <a:r>
              <a:rPr lang="en-US" dirty="0" smtClean="0"/>
              <a:t> convex: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62200" y="564837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Eigenvalues bounded away from zero!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191000"/>
            <a:ext cx="3579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3200" i="1"/>
              <a:t>Strongly</a:t>
            </a:r>
            <a:r>
              <a:rPr lang="en-US" sz="3200"/>
              <a:t> convex: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54" y="1907041"/>
            <a:ext cx="1878760" cy="430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82" y="3389168"/>
            <a:ext cx="2066636" cy="4733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693" y="4898219"/>
            <a:ext cx="4870083" cy="4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5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9" y="2985258"/>
            <a:ext cx="8089900" cy="3225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10200" y="1368768"/>
            <a:ext cx="2794000" cy="1365322"/>
            <a:chOff x="101600" y="1432423"/>
            <a:chExt cx="8737600" cy="350207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04800" y="4876800"/>
              <a:ext cx="8534400" cy="57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3087334" y="1581855"/>
              <a:ext cx="3228623" cy="3160889"/>
            </a:xfrm>
            <a:custGeom>
              <a:avLst/>
              <a:gdLst>
                <a:gd name="connsiteX0" fmla="*/ 0 w 3228623"/>
                <a:gd name="connsiteY0" fmla="*/ 0 h 3160889"/>
                <a:gd name="connsiteX1" fmla="*/ 1580445 w 3228623"/>
                <a:gd name="connsiteY1" fmla="*/ 3160889 h 3160889"/>
                <a:gd name="connsiteX2" fmla="*/ 3228623 w 3228623"/>
                <a:gd name="connsiteY2" fmla="*/ 0 h 316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8623" h="3160889">
                  <a:moveTo>
                    <a:pt x="0" y="0"/>
                  </a:moveTo>
                  <a:cubicBezTo>
                    <a:pt x="521170" y="1580444"/>
                    <a:pt x="1042341" y="3160889"/>
                    <a:pt x="1580445" y="3160889"/>
                  </a:cubicBezTo>
                  <a:cubicBezTo>
                    <a:pt x="2118549" y="3160889"/>
                    <a:pt x="3228623" y="0"/>
                    <a:pt x="3228623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01600" y="1761067"/>
              <a:ext cx="8376356" cy="3002989"/>
            </a:xfrm>
            <a:custGeom>
              <a:avLst/>
              <a:gdLst>
                <a:gd name="connsiteX0" fmla="*/ 0 w 8376356"/>
                <a:gd name="connsiteY0" fmla="*/ 101600 h 3002989"/>
                <a:gd name="connsiteX1" fmla="*/ 4549422 w 8376356"/>
                <a:gd name="connsiteY1" fmla="*/ 3002844 h 3002989"/>
                <a:gd name="connsiteX2" fmla="*/ 8376356 w 8376356"/>
                <a:gd name="connsiteY2" fmla="*/ 0 h 300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76356" h="3002989">
                  <a:moveTo>
                    <a:pt x="0" y="101600"/>
                  </a:moveTo>
                  <a:cubicBezTo>
                    <a:pt x="1576681" y="1560688"/>
                    <a:pt x="3153363" y="3019777"/>
                    <a:pt x="4549422" y="3002844"/>
                  </a:cubicBezTo>
                  <a:cubicBezTo>
                    <a:pt x="5945481" y="2985911"/>
                    <a:pt x="8376356" y="0"/>
                    <a:pt x="8376356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8413" y="1432423"/>
              <a:ext cx="368300" cy="431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4380" y="1587338"/>
              <a:ext cx="3683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4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Convergence of 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71600"/>
            <a:ext cx="8420100" cy="177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4" y="3276600"/>
            <a:ext cx="57150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31" y="3124200"/>
            <a:ext cx="1427438" cy="398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3581400"/>
            <a:ext cx="84709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64" y="4182269"/>
            <a:ext cx="58166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282" y="4648200"/>
            <a:ext cx="4272615" cy="473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528" y="5359351"/>
            <a:ext cx="566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Suppose that                      is convex. Then  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            is </a:t>
            </a:r>
            <a:r>
              <a:rPr lang="en-US" i="1" dirty="0" smtClean="0"/>
              <a:t>strongly convex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Convexity and Quadratic Penalty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758" y="1676400"/>
            <a:ext cx="2008909" cy="473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69" y="2743200"/>
            <a:ext cx="3337686" cy="430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977095"/>
            <a:ext cx="969818" cy="3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Example of Slow Convergence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154" y="1516424"/>
            <a:ext cx="9756309" cy="42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72709" y="1712316"/>
            <a:ext cx="3627891" cy="3738167"/>
            <a:chOff x="533400" y="1905000"/>
            <a:chExt cx="7004957" cy="2971800"/>
          </a:xfrm>
        </p:grpSpPr>
        <p:sp>
          <p:nvSpPr>
            <p:cNvPr id="7" name="Oval 6"/>
            <p:cNvSpPr/>
            <p:nvPr/>
          </p:nvSpPr>
          <p:spPr>
            <a:xfrm>
              <a:off x="2128157" y="2667000"/>
              <a:ext cx="3962400" cy="1447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13757" y="2209800"/>
              <a:ext cx="5747657" cy="2438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33400" y="1905000"/>
              <a:ext cx="7004957" cy="2971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50534" y="1984653"/>
            <a:ext cx="11466" cy="3886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775" y="5638800"/>
            <a:ext cx="4844324" cy="57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0825" y="1967611"/>
            <a:ext cx="63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011" y="5804735"/>
            <a:ext cx="265246" cy="21506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907175" y="2819400"/>
            <a:ext cx="3345953" cy="2514601"/>
            <a:chOff x="2907175" y="2819400"/>
            <a:chExt cx="3345953" cy="2514601"/>
          </a:xfrm>
        </p:grpSpPr>
        <p:cxnSp>
          <p:nvCxnSpPr>
            <p:cNvPr id="40" name="Straight Connector 39"/>
            <p:cNvCxnSpPr/>
            <p:nvPr/>
          </p:nvCxnSpPr>
          <p:spPr>
            <a:xfrm flipH="1" flipV="1">
              <a:off x="3853959" y="3862978"/>
              <a:ext cx="838201" cy="33994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232168" y="3772077"/>
              <a:ext cx="621791" cy="10891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986654" y="3661909"/>
              <a:ext cx="245514" cy="12542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333464" y="2819400"/>
              <a:ext cx="817177" cy="25146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734268" y="4209954"/>
              <a:ext cx="551062" cy="231382"/>
            </a:xfrm>
            <a:prstGeom prst="straightConnector1">
              <a:avLst/>
            </a:prstGeom>
            <a:ln w="50800">
              <a:solidFill>
                <a:srgbClr val="FF28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302" y="4342885"/>
              <a:ext cx="799826" cy="25476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636488" y="3886200"/>
              <a:ext cx="641766" cy="407620"/>
              <a:chOff x="6750756" y="4134555"/>
              <a:chExt cx="641766" cy="40762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1068" y="4134555"/>
                <a:ext cx="401454" cy="262332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750756" y="4397022"/>
                <a:ext cx="145153" cy="145153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3733800" y="38100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24200" y="3717897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907175" y="35814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51" y="1066800"/>
            <a:ext cx="1344949" cy="22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51" y="1066800"/>
            <a:ext cx="1344949" cy="222802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750534" y="1984653"/>
            <a:ext cx="11466" cy="3886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79425" y="5680341"/>
            <a:ext cx="8359775" cy="57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191" y="17999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46" name="Oval 45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315" y="5815740"/>
            <a:ext cx="283885" cy="22868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 flipV="1">
            <a:off x="6267403" y="2933459"/>
            <a:ext cx="912543" cy="182903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20212" y="2922960"/>
            <a:ext cx="433572" cy="162738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5507672" y="3018804"/>
            <a:ext cx="301375" cy="152227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305718" y="3013882"/>
            <a:ext cx="201955" cy="14256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061857" y="3212017"/>
            <a:ext cx="230242" cy="1193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896201" y="3235958"/>
            <a:ext cx="138127" cy="9767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Unconstrained Optimization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Newton's Method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Parallelizing Computations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9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759200"/>
            <a:ext cx="4318000" cy="210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32" y="1092844"/>
            <a:ext cx="3556000" cy="86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36188"/>
            <a:ext cx="1701800" cy="36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89200"/>
            <a:ext cx="7175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Unconstrained Minimization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00200"/>
            <a:ext cx="4723776" cy="31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65" y="1915441"/>
            <a:ext cx="1616364" cy="63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357" y="3673454"/>
            <a:ext cx="7791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 </a:t>
            </a:r>
            <a:r>
              <a:rPr lang="en-US" b="1" dirty="0" smtClean="0"/>
              <a:t>objective function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is: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</a:t>
            </a:r>
            <a:r>
              <a:rPr lang="en-US" dirty="0" smtClean="0"/>
              <a:t>onvex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t</a:t>
            </a:r>
            <a:r>
              <a:rPr lang="en-US" dirty="0" smtClean="0"/>
              <a:t>wice continuously differentiable (i.e., Hessian exists and is continuous)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84" y="4038600"/>
            <a:ext cx="1660256" cy="3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32" y="1092844"/>
            <a:ext cx="3556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36188"/>
            <a:ext cx="17018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63341"/>
            <a:ext cx="72263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0" y="3725391"/>
            <a:ext cx="4546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Method: Geometric Interpretation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7237997" y="3578584"/>
            <a:ext cx="8210" cy="1120406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270625" y="4777605"/>
            <a:ext cx="883507" cy="7473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20322" y="2541946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direction</a:t>
            </a:r>
          </a:p>
          <a:p>
            <a:pPr algn="ctr"/>
            <a:r>
              <a:rPr lang="en-US" dirty="0" smtClean="0"/>
              <a:t>of fastest change</a:t>
            </a:r>
          </a:p>
          <a:p>
            <a:pPr algn="ctr"/>
            <a:r>
              <a:rPr lang="en-US" dirty="0" smtClean="0"/>
              <a:t>of gradient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07554" y="4319676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direction</a:t>
            </a:r>
          </a:p>
          <a:p>
            <a:pPr algn="ctr"/>
            <a:r>
              <a:rPr lang="en-US" dirty="0" smtClean="0"/>
              <a:t>of slowest change</a:t>
            </a:r>
          </a:p>
          <a:p>
            <a:pPr algn="ctr"/>
            <a:r>
              <a:rPr lang="en-US" dirty="0" smtClean="0"/>
              <a:t>of gradient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8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Newton's Method: Geometric Interpretation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7237997" y="3124200"/>
            <a:ext cx="8210" cy="1574790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854069" y="4777605"/>
            <a:ext cx="300064" cy="7473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75" y="3748085"/>
            <a:ext cx="1318489" cy="3729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6702" y="2632630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large eigenvalue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5585" y="4612794"/>
            <a:ext cx="190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small eigenvalue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Newton's Method: Geometric Interpretation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>
            <a:stCxn id="15" idx="0"/>
          </p:cNvCxnSpPr>
          <p:nvPr/>
        </p:nvCxnSpPr>
        <p:spPr>
          <a:xfrm flipV="1">
            <a:off x="7237998" y="4038601"/>
            <a:ext cx="8209" cy="663221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181600" y="4777606"/>
            <a:ext cx="1972534" cy="29050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66" y="3521207"/>
            <a:ext cx="1977734" cy="6332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085067" y="4833673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large eigenvalue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22382" y="3032001"/>
            <a:ext cx="190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small eigenvalue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Newton's Method: Geometric Interpretation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>
            <a:stCxn id="15" idx="0"/>
          </p:cNvCxnSpPr>
          <p:nvPr/>
        </p:nvCxnSpPr>
        <p:spPr>
          <a:xfrm flipV="1">
            <a:off x="7237998" y="4038601"/>
            <a:ext cx="8209" cy="663221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181600" y="4777606"/>
            <a:ext cx="1972534" cy="29050"/>
          </a:xfrm>
          <a:prstGeom prst="line">
            <a:avLst/>
          </a:prstGeom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260" y="3708401"/>
            <a:ext cx="3556000" cy="863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6901277" y="3974109"/>
            <a:ext cx="312007" cy="746478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620954"/>
            <a:ext cx="874595" cy="2652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902102" y="4291087"/>
            <a:ext cx="1344106" cy="456425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Faster convergence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Scale-free!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Computationally intensive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40" y="3517900"/>
            <a:ext cx="22098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82" y="4353733"/>
            <a:ext cx="3059431" cy="572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155" y="5265992"/>
            <a:ext cx="4195191" cy="630047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 rot="5400000">
            <a:off x="6403002" y="4353445"/>
            <a:ext cx="2029633" cy="42550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16478" y="403860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</a:t>
            </a:r>
          </a:p>
          <a:p>
            <a:r>
              <a:rPr lang="en-US" dirty="0" smtClean="0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Unconstrained Optimization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Newton's Method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Parallelizing Computations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9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02304"/>
            <a:ext cx="2786177" cy="391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2" y="3410315"/>
            <a:ext cx="2223768" cy="780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10813"/>
            <a:ext cx="3896951" cy="2571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064" y="1760267"/>
            <a:ext cx="1440796" cy="5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10813"/>
            <a:ext cx="3896951" cy="2571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64" y="1760267"/>
            <a:ext cx="1440796" cy="56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48" y="2981508"/>
            <a:ext cx="2673252" cy="78068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08025" y="3941732"/>
            <a:ext cx="3011293" cy="369332"/>
            <a:chOff x="708025" y="4800600"/>
            <a:chExt cx="3011293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708025" y="4800600"/>
              <a:ext cx="274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q"/>
              </a:pPr>
              <a:r>
                <a:rPr lang="en-US" dirty="0" smtClean="0"/>
                <a:t>If     is convex, so is    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820" y="4870130"/>
              <a:ext cx="118285" cy="21291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8825" y="4858475"/>
              <a:ext cx="530493" cy="26524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589" y="4817000"/>
            <a:ext cx="2537762" cy="3010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6367" y="4457687"/>
            <a:ext cx="2281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Examples: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Squared loss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Logistic</a:t>
            </a:r>
          </a:p>
          <a:p>
            <a:pPr marL="742950" lvl="1" indent="-285750">
              <a:buFont typeface="Wingdings" charset="2"/>
              <a:buChar char="q"/>
            </a:pPr>
            <a:endParaRPr lang="en-US" dirty="0"/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Hinge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336714"/>
            <a:ext cx="3684773" cy="3010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589" y="5899976"/>
            <a:ext cx="3283319" cy="3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8" y="1413040"/>
            <a:ext cx="2940577" cy="858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6" y="3060996"/>
            <a:ext cx="3625845" cy="858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11" y="4677563"/>
            <a:ext cx="3764633" cy="858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1432331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Track Objective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011269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GD step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Convergence Criterion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4269" y="484006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mtClean="0"/>
              <a:t>Newton Step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7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191" y="2057400"/>
            <a:ext cx="2152796" cy="488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524000"/>
            <a:ext cx="71609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 an </a:t>
            </a:r>
            <a:r>
              <a:rPr lang="en-US" b="1" dirty="0" smtClean="0"/>
              <a:t>optimal or minimum point</a:t>
            </a:r>
            <a:r>
              <a:rPr lang="en-US" dirty="0" smtClean="0"/>
              <a:t>, and assume that this is </a:t>
            </a:r>
            <a:r>
              <a:rPr lang="en-US" b="1" dirty="0" smtClean="0"/>
              <a:t>attained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dirty="0" smtClean="0"/>
              <a:t>(i.e., is in       )</a:t>
            </a:r>
            <a:endParaRPr lang="el-GR" b="1" dirty="0" smtClean="0"/>
          </a:p>
          <a:p>
            <a:endParaRPr lang="el-GR" b="1" dirty="0"/>
          </a:p>
          <a:p>
            <a:endParaRPr lang="el-GR" b="1" dirty="0" smtClean="0"/>
          </a:p>
          <a:p>
            <a:r>
              <a:rPr lang="en-US" dirty="0" smtClean="0"/>
              <a:t> </a:t>
            </a:r>
            <a:endParaRPr lang="el-GR" b="1" i="1" dirty="0"/>
          </a:p>
          <a:p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47" y="3223473"/>
            <a:ext cx="286753" cy="236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495800"/>
            <a:ext cx="1450969" cy="291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914487"/>
            <a:ext cx="4723776" cy="3162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403860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Then, 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 rot="21024501">
            <a:off x="1276958" y="497011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Certificate of optimality!!!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9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5400"/>
            <a:ext cx="2673252" cy="78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loss(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8484" y="5391617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O(1)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grad</a:t>
            </a:r>
            <a:r>
              <a:rPr lang="en-US" dirty="0" err="1"/>
              <a:t>L</a:t>
            </a:r>
            <a:r>
              <a:rPr lang="en-US" dirty="0" err="1" smtClean="0"/>
              <a:t>oss</a:t>
            </a:r>
            <a:r>
              <a:rPr lang="en-US" dirty="0" smtClean="0"/>
              <a:t>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261" y="1248833"/>
            <a:ext cx="3625845" cy="85875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151239" y="5419589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O(d)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hessLoss</a:t>
            </a:r>
            <a:r>
              <a:rPr lang="en-US" dirty="0" smtClean="0"/>
              <a:t>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151239" y="5419589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O(d^2)</a:t>
            </a:r>
            <a:endParaRPr lang="en-US" b="1" dirty="0">
              <a:solidFill>
                <a:srgbClr val="FF28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567" y="1274846"/>
            <a:ext cx="3764633" cy="8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1414830"/>
            <a:ext cx="2724151" cy="64519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21" y="1374552"/>
            <a:ext cx="2209299" cy="645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4400" y="3213630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Gradient descent parallelizable when n is big and d is small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What about n&gt;&gt;1 </a:t>
            </a:r>
            <a:r>
              <a:rPr lang="en-US" b="1" dirty="0" smtClean="0"/>
              <a:t>and</a:t>
            </a:r>
            <a:r>
              <a:rPr lang="en-US" dirty="0" smtClean="0"/>
              <a:t> d&gt;&gt;1?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Leverage </a:t>
            </a:r>
            <a:r>
              <a:rPr lang="en-US" dirty="0" err="1" smtClean="0"/>
              <a:t>sparsity</a:t>
            </a:r>
            <a:r>
              <a:rPr lang="en-US" dirty="0" smtClean="0"/>
              <a:t> (future lectures)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208" y="634365"/>
            <a:ext cx="9295776" cy="6223635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 rot="8669720">
            <a:off x="5448140" y="2714877"/>
            <a:ext cx="2206101" cy="1662860"/>
          </a:xfrm>
          <a:prstGeom prst="parallelogram">
            <a:avLst/>
          </a:prstGeom>
          <a:solidFill>
            <a:schemeClr val="accent1"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589627" y="3619501"/>
            <a:ext cx="2729" cy="17462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08678" y="3558728"/>
            <a:ext cx="489952" cy="933898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519780" y="3498850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13" y="2228847"/>
            <a:ext cx="676275" cy="21145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7187527" y="3937335"/>
            <a:ext cx="823049" cy="31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7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208" y="634365"/>
            <a:ext cx="9295776" cy="6223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720776" y="5043311"/>
            <a:ext cx="0" cy="3668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20776" y="5101776"/>
            <a:ext cx="0" cy="565375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648200" y="5029200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876800" y="4419601"/>
            <a:ext cx="3352800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12" y="3621505"/>
            <a:ext cx="462715" cy="140769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8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Optimality Condition: Necessary and Sufficient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6590" y="22860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Finding optimal point: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81400"/>
            <a:ext cx="2604884" cy="59158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95800" y="3657600"/>
            <a:ext cx="0" cy="1553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0" y="230575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point such that: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302" y="3618089"/>
            <a:ext cx="1755673" cy="353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15" y="2971800"/>
            <a:ext cx="801370" cy="47139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495800" y="1371600"/>
            <a:ext cx="0" cy="1553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67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Optimality Condition: Necessary and Sufficient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1524000"/>
            <a:ext cx="2929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Sometimes,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has a closed form solution.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52" y="1981200"/>
            <a:ext cx="1755673" cy="35304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4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13786</TotalTime>
  <Words>958</Words>
  <Application>Microsoft Macintosh PowerPoint</Application>
  <PresentationFormat>On-screen Show (4:3)</PresentationFormat>
  <Paragraphs>371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Helvetica</vt:lpstr>
      <vt:lpstr>Helvetica CE</vt:lpstr>
      <vt:lpstr>Helvetica Light Oblique</vt:lpstr>
      <vt:lpstr>ITC New Baskerville Roman</vt:lpstr>
      <vt:lpstr>ＭＳ Ｐゴシック</vt:lpstr>
      <vt:lpstr>Times New Roman</vt:lpstr>
      <vt:lpstr>Wingdings</vt:lpstr>
      <vt:lpstr>Arial</vt:lpstr>
      <vt:lpstr>powerpoint_newNEU</vt:lpstr>
      <vt:lpstr>PowerPoint Presentation</vt:lpstr>
      <vt:lpstr>Outline</vt:lpstr>
      <vt:lpstr>Outline</vt:lpstr>
      <vt:lpstr>Unconstrained Minimization</vt:lpstr>
      <vt:lpstr>Optimality Condition</vt:lpstr>
      <vt:lpstr>Optimality Condition</vt:lpstr>
      <vt:lpstr>Optimality Condition</vt:lpstr>
      <vt:lpstr>Optimality Condition: Necessary and Sufficient</vt:lpstr>
      <vt:lpstr>Optimality Condition: Necessary and Sufficient</vt:lpstr>
      <vt:lpstr>Example: Linear Regression</vt:lpstr>
      <vt:lpstr>Example: Linear Regression</vt:lpstr>
      <vt:lpstr>Outline</vt:lpstr>
      <vt:lpstr>Gradient Descent</vt:lpstr>
      <vt:lpstr>General Descent Methods</vt:lpstr>
      <vt:lpstr>General Descent Methods</vt:lpstr>
      <vt:lpstr>Descent Direction: View Through Contours</vt:lpstr>
      <vt:lpstr>General Descent Method Algorithm</vt:lpstr>
      <vt:lpstr>Gradient Descent</vt:lpstr>
      <vt:lpstr>Constant Step Size</vt:lpstr>
      <vt:lpstr>Constant Step Size</vt:lpstr>
      <vt:lpstr>Constant Step Size</vt:lpstr>
      <vt:lpstr>Decreasing Step Size</vt:lpstr>
      <vt:lpstr>Exact Line Search</vt:lpstr>
      <vt:lpstr>Exact Line Search</vt:lpstr>
      <vt:lpstr>Backtracking Line Search</vt:lpstr>
      <vt:lpstr>Backtracking Line Search</vt:lpstr>
      <vt:lpstr>Stopping Criterion</vt:lpstr>
      <vt:lpstr>Gradient Descent: Putting Everything Together</vt:lpstr>
      <vt:lpstr>Convergence Properties</vt:lpstr>
      <vt:lpstr>Strong Convexity</vt:lpstr>
      <vt:lpstr>Strong Convexity</vt:lpstr>
      <vt:lpstr>Strong Convexity</vt:lpstr>
      <vt:lpstr>Convergence of Gradient Descent</vt:lpstr>
      <vt:lpstr>Strong Convexity and Quadratic Penalty</vt:lpstr>
      <vt:lpstr>An Example of Slow Convergence</vt:lpstr>
      <vt:lpstr>Why is this a problem?</vt:lpstr>
      <vt:lpstr>Why is this a problem?</vt:lpstr>
      <vt:lpstr>Outline</vt:lpstr>
      <vt:lpstr>Newton's Method</vt:lpstr>
      <vt:lpstr>Newton's Method</vt:lpstr>
      <vt:lpstr>Newton's Method: Geometric Interpretation</vt:lpstr>
      <vt:lpstr>Newton's Method: Geometric Interpretation</vt:lpstr>
      <vt:lpstr>Newton's Method: Geometric Interpretation</vt:lpstr>
      <vt:lpstr>Newton's Method: Geometric Interpretation</vt:lpstr>
      <vt:lpstr>Newton's Method</vt:lpstr>
      <vt:lpstr>Outline</vt:lpstr>
      <vt:lpstr>Loss Functions</vt:lpstr>
      <vt:lpstr>Loss Functions</vt:lpstr>
      <vt:lpstr>Parallel Computation </vt:lpstr>
      <vt:lpstr>Parallel Computation </vt:lpstr>
      <vt:lpstr>Parallel Computation </vt:lpstr>
      <vt:lpstr>Parallel Computation </vt:lpstr>
      <vt:lpstr>Parallel Computation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Xianlong Zhang</cp:lastModifiedBy>
  <cp:revision>416</cp:revision>
  <dcterms:created xsi:type="dcterms:W3CDTF">2015-10-06T17:28:06Z</dcterms:created>
  <dcterms:modified xsi:type="dcterms:W3CDTF">2017-11-02T23:34:23Z</dcterms:modified>
</cp:coreProperties>
</file>